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9275A-D4D6-4F21-8BC2-3223CF470F8D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292E4-8CAB-4EE3-B450-51DEB734BCE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2875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70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988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42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942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4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63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9438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762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47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67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54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63DF-93E3-47EE-B705-85083AD26372}" type="datetimeFigureOut">
              <a:rPr lang="pt-PT" smtClean="0"/>
              <a:t>08-03-2013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A12F-9D36-457F-84BB-6004CB933F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769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mailto:mail@adevr.dgarq.gov.p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P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Função e Importância Cultural dos Arquivos Municipais</a:t>
            </a:r>
            <a:endParaRPr lang="pt-P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864096"/>
          </a:xfrm>
        </p:spPr>
        <p:txBody>
          <a:bodyPr>
            <a:normAutofit fontScale="55000" lnSpcReduction="20000"/>
          </a:bodyPr>
          <a:lstStyle/>
          <a:p>
            <a:r>
              <a:rPr lang="pt-PT" b="1" dirty="0" smtClean="0"/>
              <a:t>Évora, 12 de Março de 2013</a:t>
            </a:r>
          </a:p>
          <a:p>
            <a:r>
              <a:rPr lang="pt-PT" b="1" dirty="0" smtClean="0"/>
              <a:t>Pedro Pereira </a:t>
            </a:r>
          </a:p>
          <a:p>
            <a:r>
              <a:rPr lang="pt-PT" sz="29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mail@adevr.dglab.gov.pt</a:t>
            </a:r>
            <a:r>
              <a:rPr lang="pt-PT" sz="2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pt-PT" sz="2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2555"/>
            <a:ext cx="4680520" cy="111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3337"/>
            <a:ext cx="1584176" cy="109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336"/>
            <a:ext cx="1512168" cy="109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 Arquivo Municipal - I</a:t>
            </a:r>
            <a:endParaRPr lang="pt-P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712"/>
            <a:ext cx="8856984" cy="604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45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PT" dirty="0"/>
              <a:t>O Arquivo Municipal - </a:t>
            </a:r>
            <a:r>
              <a:rPr lang="pt-PT" dirty="0" smtClean="0"/>
              <a:t>II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r>
              <a:rPr lang="pt-PT" dirty="0" smtClean="0"/>
              <a:t>Afinal existe ainda que não representado no organograma e até há um Arquivo Fotográfico</a:t>
            </a:r>
          </a:p>
          <a:p>
            <a:r>
              <a:rPr lang="pt-PT" dirty="0" smtClean="0"/>
              <a:t>Existe um Guia do Fundo Documental</a:t>
            </a:r>
          </a:p>
          <a:p>
            <a:r>
              <a:rPr lang="pt-PT" dirty="0" smtClean="0"/>
              <a:t>Em 2008 tinha  3000 metros lineares (equivalente a cerca de 36.000 pastas de 8,5 cm de lombada)</a:t>
            </a:r>
          </a:p>
          <a:p>
            <a:r>
              <a:rPr lang="pt-PT" dirty="0" smtClean="0"/>
              <a:t>Tem </a:t>
            </a:r>
            <a:r>
              <a:rPr lang="pt-PT" dirty="0"/>
              <a:t>regulamento próprio: “O Arquivo da Câmara Municipal de Évora é um serviço administrativo que tem </a:t>
            </a:r>
            <a:r>
              <a:rPr lang="pt-PT" dirty="0" smtClean="0"/>
              <a:t>como função </a:t>
            </a:r>
            <a:r>
              <a:rPr lang="pt-PT" dirty="0"/>
              <a:t>principal </a:t>
            </a:r>
            <a:r>
              <a:rPr lang="pt-PT" b="1" dirty="0"/>
              <a:t>recolher</a:t>
            </a:r>
            <a:r>
              <a:rPr lang="pt-PT" dirty="0"/>
              <a:t>, </a:t>
            </a:r>
            <a:r>
              <a:rPr lang="pt-PT" b="1" dirty="0"/>
              <a:t>tratar</a:t>
            </a:r>
            <a:r>
              <a:rPr lang="pt-PT" dirty="0"/>
              <a:t>, </a:t>
            </a:r>
            <a:r>
              <a:rPr lang="pt-PT" b="1" dirty="0"/>
              <a:t>conservar</a:t>
            </a:r>
            <a:r>
              <a:rPr lang="pt-PT" dirty="0"/>
              <a:t> e </a:t>
            </a:r>
            <a:r>
              <a:rPr lang="pt-PT" b="1" dirty="0">
                <a:solidFill>
                  <a:srgbClr val="FF0000"/>
                </a:solidFill>
              </a:rPr>
              <a:t>difundir</a:t>
            </a:r>
            <a:r>
              <a:rPr lang="pt-PT" dirty="0"/>
              <a:t> os </a:t>
            </a:r>
            <a:r>
              <a:rPr lang="pt-PT" dirty="0" smtClean="0"/>
              <a:t>documentos </a:t>
            </a:r>
            <a:r>
              <a:rPr lang="pt-PT" dirty="0"/>
              <a:t>criados </a:t>
            </a:r>
            <a:r>
              <a:rPr lang="pt-PT" dirty="0" smtClean="0"/>
              <a:t>e recebidos </a:t>
            </a:r>
            <a:r>
              <a:rPr lang="pt-PT" dirty="0"/>
              <a:t>pela Câmara Municipal de Évora em função da sua </a:t>
            </a:r>
            <a:r>
              <a:rPr lang="pt-PT" dirty="0" smtClean="0"/>
              <a:t>atividade</a:t>
            </a:r>
            <a:r>
              <a:rPr lang="pt-PT" dirty="0" smtClean="0">
                <a:solidFill>
                  <a:schemeClr val="accent1"/>
                </a:solidFill>
              </a:rPr>
              <a:t>.</a:t>
            </a:r>
            <a:endParaRPr lang="pt-P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PT" dirty="0"/>
              <a:t>O Arquivo Municipal - </a:t>
            </a:r>
            <a:r>
              <a:rPr lang="pt-PT" dirty="0" smtClean="0"/>
              <a:t>III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Objetivos Gerais:</a:t>
            </a:r>
          </a:p>
          <a:p>
            <a:pPr lvl="1"/>
            <a:r>
              <a:rPr lang="pt-PT" dirty="0" smtClean="0"/>
              <a:t>Facilitar </a:t>
            </a:r>
            <a:r>
              <a:rPr lang="pt-PT" dirty="0"/>
              <a:t>o acesso à informação</a:t>
            </a:r>
          </a:p>
          <a:p>
            <a:pPr lvl="1"/>
            <a:r>
              <a:rPr lang="pt-PT" dirty="0" smtClean="0"/>
              <a:t>Segurança </a:t>
            </a:r>
            <a:r>
              <a:rPr lang="pt-PT" dirty="0"/>
              <a:t>e conservação das espécies</a:t>
            </a:r>
            <a:endParaRPr lang="pt-PT" dirty="0" smtClean="0"/>
          </a:p>
          <a:p>
            <a:r>
              <a:rPr lang="pt-PT" dirty="0" smtClean="0"/>
              <a:t>Virado para o exterior ou para o interior?</a:t>
            </a:r>
          </a:p>
          <a:p>
            <a:r>
              <a:rPr lang="pt-PT" dirty="0" smtClean="0"/>
              <a:t>Quem são os seus utilizadores?</a:t>
            </a:r>
          </a:p>
          <a:p>
            <a:r>
              <a:rPr lang="pt-PT" dirty="0" smtClean="0"/>
              <a:t>Quantos são e o que procuram?</a:t>
            </a:r>
          </a:p>
          <a:p>
            <a:r>
              <a:rPr lang="pt-PT" dirty="0" smtClean="0"/>
              <a:t>Conhecem-se as faixas etárias?</a:t>
            </a:r>
          </a:p>
          <a:p>
            <a:r>
              <a:rPr lang="pt-PT" dirty="0" smtClean="0"/>
              <a:t>Que atividades tem desenvolvido (como as Conferências do Arquivo ou outras)</a:t>
            </a:r>
            <a:r>
              <a:rPr lang="pt-PT" dirty="0" smtClean="0">
                <a:solidFill>
                  <a:schemeClr val="accent1"/>
                </a:solidFill>
              </a:rPr>
              <a:t>?</a:t>
            </a:r>
            <a:endParaRPr lang="pt-P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PT" dirty="0"/>
              <a:t>O Arquivo Municipal - </a:t>
            </a:r>
            <a:r>
              <a:rPr lang="pt-PT" dirty="0" smtClean="0"/>
              <a:t>IV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pt-PT" dirty="0" smtClean="0"/>
              <a:t>Direcionado para o futuro:</a:t>
            </a:r>
          </a:p>
          <a:p>
            <a:pPr lvl="1"/>
            <a:r>
              <a:rPr lang="pt-PT" dirty="0" smtClean="0"/>
              <a:t>Chegar a novos públicos (nomeadamente as camadas mais jovens)</a:t>
            </a:r>
            <a:endParaRPr lang="pt-PT" dirty="0"/>
          </a:p>
          <a:p>
            <a:pPr lvl="1"/>
            <a:r>
              <a:rPr lang="pt-PT" dirty="0" smtClean="0"/>
              <a:t>Maior interação com o meio circundante (público em geral e outros organismos públicos ou privados)</a:t>
            </a:r>
          </a:p>
          <a:p>
            <a:pPr lvl="1"/>
            <a:r>
              <a:rPr lang="pt-PT" dirty="0" smtClean="0"/>
              <a:t>Estabelecer parcerias com Associações, Empresas, Universidades, outras Autarquias</a:t>
            </a:r>
          </a:p>
          <a:p>
            <a:pPr lvl="1"/>
            <a:r>
              <a:rPr lang="pt-PT" dirty="0" smtClean="0"/>
              <a:t>Dinamismo crescente (na web, em exposições, na Agenda Cultural, na comunicação social…)</a:t>
            </a:r>
            <a:r>
              <a:rPr lang="pt-PT" dirty="0" smtClean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09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PT" dirty="0" smtClean="0"/>
              <a:t>Rede de Arquivos Municipais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/>
              <a:t>Grupos de trabalho </a:t>
            </a:r>
            <a:r>
              <a:rPr lang="pt-PT" dirty="0"/>
              <a:t>em rede para </a:t>
            </a:r>
            <a:r>
              <a:rPr lang="pt-PT" dirty="0" smtClean="0"/>
              <a:t>partilhar experiências, boas práticas, recursos, sinergias</a:t>
            </a:r>
          </a:p>
          <a:p>
            <a:r>
              <a:rPr lang="pt-PT" dirty="0" smtClean="0"/>
              <a:t>Cumprir a legislação e normas em vigor, preparando as possíveis </a:t>
            </a:r>
            <a:r>
              <a:rPr lang="pt-PT" dirty="0"/>
              <a:t>Auditorias e </a:t>
            </a:r>
            <a:r>
              <a:rPr lang="pt-PT" dirty="0" smtClean="0"/>
              <a:t>a resposta à Medida </a:t>
            </a:r>
            <a:r>
              <a:rPr lang="pt-PT" dirty="0"/>
              <a:t>15 (Central eletrónica de arquivo </a:t>
            </a:r>
            <a:r>
              <a:rPr lang="pt-PT" dirty="0" smtClean="0"/>
              <a:t>do Estado) </a:t>
            </a:r>
            <a:r>
              <a:rPr lang="pt-PT" dirty="0"/>
              <a:t>da RCM n.º 12/2012, de 7 de Fevereiro: </a:t>
            </a:r>
            <a:r>
              <a:rPr lang="pt-PT" b="1" dirty="0"/>
              <a:t>Diagnóstico detalhado da situação arquivística do Estado (Administração </a:t>
            </a:r>
            <a:r>
              <a:rPr lang="pt-PT" b="1" smtClean="0"/>
              <a:t>Central, Local </a:t>
            </a:r>
            <a:r>
              <a:rPr lang="pt-PT" b="1" dirty="0"/>
              <a:t>e Setor Empresarial do Estado)</a:t>
            </a:r>
            <a:endParaRPr lang="pt-PT" b="1" dirty="0" smtClean="0"/>
          </a:p>
          <a:p>
            <a:r>
              <a:rPr lang="pt-PT" dirty="0" smtClean="0"/>
              <a:t>Maior visibilidade à Autarquia, à Região e à própria Cultura</a:t>
            </a:r>
          </a:p>
          <a:p>
            <a:endParaRPr lang="pt-PT" dirty="0"/>
          </a:p>
          <a:p>
            <a:r>
              <a:rPr lang="pt-PT" b="1" dirty="0" smtClean="0"/>
              <a:t>Integrar a Rede Portuguesa de Arquivos (RPA)</a:t>
            </a:r>
            <a:r>
              <a:rPr lang="pt-PT" b="1" dirty="0" smtClean="0">
                <a:solidFill>
                  <a:schemeClr val="accent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7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Arquivos Municipais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Porquê e para quê?</a:t>
            </a:r>
          </a:p>
          <a:p>
            <a:pPr lvl="1"/>
            <a:r>
              <a:rPr lang="pt-PT" dirty="0" smtClean="0"/>
              <a:t>Um mal necessário?</a:t>
            </a:r>
          </a:p>
          <a:p>
            <a:pPr lvl="1"/>
            <a:r>
              <a:rPr lang="pt-PT" dirty="0" smtClean="0"/>
              <a:t>Para preservar a informação?</a:t>
            </a:r>
          </a:p>
          <a:p>
            <a:pPr lvl="1"/>
            <a:r>
              <a:rPr lang="pt-PT" dirty="0" smtClean="0"/>
              <a:t>Para promover a cultura?</a:t>
            </a:r>
          </a:p>
          <a:p>
            <a:pPr lvl="1"/>
            <a:r>
              <a:rPr lang="pt-PT" dirty="0" smtClean="0"/>
              <a:t>Conhecer melhor a história regional e local?</a:t>
            </a:r>
          </a:p>
          <a:p>
            <a:pPr lvl="1"/>
            <a:r>
              <a:rPr lang="pt-PT" dirty="0" smtClean="0"/>
              <a:t>Servir de prova em diferentes atos?</a:t>
            </a:r>
          </a:p>
          <a:p>
            <a:pPr lvl="1"/>
            <a:r>
              <a:rPr lang="pt-PT" dirty="0" smtClean="0"/>
              <a:t>Uma forma de melhor servir a Sociedade</a:t>
            </a:r>
            <a:r>
              <a:rPr lang="pt-PT" dirty="0" smtClean="0">
                <a:solidFill>
                  <a:schemeClr val="accent1"/>
                </a:solidFill>
              </a:rPr>
              <a:t>?</a:t>
            </a:r>
            <a:endParaRPr lang="pt-P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6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Papel versus digital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Maioria dos arquivos ainda em papel</a:t>
            </a:r>
          </a:p>
          <a:p>
            <a:pPr lvl="1"/>
            <a:r>
              <a:rPr lang="pt-PT" dirty="0" smtClean="0"/>
              <a:t>E os documentos digitais (nados digitalmente ou por transferência de suportes)</a:t>
            </a:r>
          </a:p>
          <a:p>
            <a:pPr lvl="1"/>
            <a:r>
              <a:rPr lang="pt-PT" dirty="0" smtClean="0"/>
              <a:t>A questão do valor probatório</a:t>
            </a:r>
          </a:p>
          <a:p>
            <a:pPr lvl="1"/>
            <a:r>
              <a:rPr lang="pt-PT" dirty="0" smtClean="0"/>
              <a:t>Os riscos de obsolescência tecnológica</a:t>
            </a:r>
          </a:p>
          <a:p>
            <a:pPr lvl="1"/>
            <a:r>
              <a:rPr lang="pt-PT" dirty="0" smtClean="0"/>
              <a:t>As vantagens em termos de acesso, rapidez e custos… da </a:t>
            </a:r>
            <a:r>
              <a:rPr lang="pt-PT" dirty="0" smtClean="0">
                <a:solidFill>
                  <a:srgbClr val="C00000"/>
                </a:solidFill>
              </a:rPr>
              <a:t>desmaterialização</a:t>
            </a:r>
          </a:p>
          <a:p>
            <a:pPr lvl="1"/>
            <a:r>
              <a:rPr lang="pt-PT" dirty="0" smtClean="0"/>
              <a:t>E os info-excluídos</a:t>
            </a:r>
            <a:r>
              <a:rPr lang="pt-PT" dirty="0" smtClean="0">
                <a:solidFill>
                  <a:schemeClr val="accent1"/>
                </a:solidFill>
              </a:rPr>
              <a:t>?</a:t>
            </a:r>
            <a:endParaRPr lang="pt-P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teoria das “3 Idades”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Corrente (ativo): </a:t>
            </a:r>
          </a:p>
          <a:p>
            <a:pPr lvl="1"/>
            <a:r>
              <a:rPr lang="pt-PT" dirty="0" smtClean="0"/>
              <a:t>Expediente diário</a:t>
            </a:r>
          </a:p>
          <a:p>
            <a:pPr lvl="1"/>
            <a:r>
              <a:rPr lang="pt-PT" dirty="0" smtClean="0"/>
              <a:t>Pessoal, jurídico, tesouraria</a:t>
            </a:r>
          </a:p>
          <a:p>
            <a:pPr lvl="1"/>
            <a:r>
              <a:rPr lang="pt-PT" dirty="0" smtClean="0"/>
              <a:t>Taxas, licenças, saneamento</a:t>
            </a:r>
          </a:p>
          <a:p>
            <a:pPr lvl="1"/>
            <a:r>
              <a:rPr lang="pt-PT" dirty="0" smtClean="0"/>
              <a:t>Obras municipais</a:t>
            </a:r>
          </a:p>
          <a:p>
            <a:pPr lvl="1"/>
            <a:r>
              <a:rPr lang="pt-PT" dirty="0" smtClean="0"/>
              <a:t>Educação, ação social</a:t>
            </a:r>
          </a:p>
          <a:p>
            <a:pPr lvl="1"/>
            <a:r>
              <a:rPr lang="pt-PT" dirty="0" smtClean="0"/>
              <a:t>Cultura, desporto</a:t>
            </a:r>
            <a:r>
              <a:rPr lang="pt-PT" dirty="0" smtClean="0">
                <a:solidFill>
                  <a:schemeClr val="accent1"/>
                </a:solidFill>
              </a:rPr>
              <a:t>…</a:t>
            </a:r>
            <a:endParaRPr lang="pt-P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teoria das “3 Idades”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 smtClean="0"/>
              <a:t>Intermédio (</a:t>
            </a:r>
            <a:r>
              <a:rPr lang="pt-PT" b="1" dirty="0" err="1" smtClean="0"/>
              <a:t>semi-ativo</a:t>
            </a:r>
            <a:r>
              <a:rPr lang="pt-PT" b="1" dirty="0" smtClean="0"/>
              <a:t>): </a:t>
            </a:r>
          </a:p>
          <a:p>
            <a:pPr lvl="1"/>
            <a:r>
              <a:rPr lang="pt-PT" dirty="0" smtClean="0"/>
              <a:t>Todas as anteriores</a:t>
            </a:r>
          </a:p>
          <a:p>
            <a:pPr lvl="1"/>
            <a:r>
              <a:rPr lang="pt-PT" dirty="0" smtClean="0"/>
              <a:t>Documentação mais centralizada</a:t>
            </a:r>
          </a:p>
          <a:p>
            <a:pPr lvl="1"/>
            <a:r>
              <a:rPr lang="pt-PT" dirty="0" smtClean="0"/>
              <a:t>Triagem de documentos</a:t>
            </a:r>
          </a:p>
          <a:p>
            <a:pPr lvl="1"/>
            <a:r>
              <a:rPr lang="pt-PT" dirty="0" smtClean="0"/>
              <a:t>Necessidades de pesquisa mais reduzidos</a:t>
            </a:r>
          </a:p>
          <a:p>
            <a:pPr lvl="1"/>
            <a:r>
              <a:rPr lang="pt-PT" dirty="0" smtClean="0"/>
              <a:t>Funções de preservação</a:t>
            </a:r>
            <a:r>
              <a:rPr lang="pt-PT" dirty="0" smtClean="0">
                <a:solidFill>
                  <a:schemeClr val="accent1"/>
                </a:solidFill>
              </a:rPr>
              <a:t>.</a:t>
            </a:r>
            <a:endParaRPr lang="pt-P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4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teoria das “3 Idades”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b="1" dirty="0" smtClean="0"/>
              <a:t>Definitivo (nem sempre ativo): </a:t>
            </a:r>
          </a:p>
          <a:p>
            <a:pPr lvl="1"/>
            <a:r>
              <a:rPr lang="pt-PT" dirty="0" smtClean="0"/>
              <a:t>Documentação mais de valor </a:t>
            </a:r>
            <a:r>
              <a:rPr lang="pt-PT" b="1" dirty="0" smtClean="0"/>
              <a:t>histórico e cultural </a:t>
            </a:r>
            <a:r>
              <a:rPr lang="pt-PT" dirty="0" smtClean="0"/>
              <a:t>e menos probatório</a:t>
            </a:r>
          </a:p>
          <a:p>
            <a:pPr lvl="1"/>
            <a:r>
              <a:rPr lang="pt-PT" dirty="0" smtClean="0"/>
              <a:t>Documentação centralizada</a:t>
            </a:r>
          </a:p>
          <a:p>
            <a:pPr lvl="1"/>
            <a:r>
              <a:rPr lang="pt-PT" dirty="0" smtClean="0"/>
              <a:t>Nova triagem de documentos</a:t>
            </a:r>
          </a:p>
          <a:p>
            <a:pPr lvl="1"/>
            <a:r>
              <a:rPr lang="pt-PT" dirty="0" smtClean="0"/>
              <a:t>Diversidade de </a:t>
            </a:r>
            <a:r>
              <a:rPr lang="pt-PT" dirty="0" smtClean="0"/>
              <a:t>suportes/formatos (</a:t>
            </a:r>
            <a:r>
              <a:rPr lang="pt-PT" smtClean="0"/>
              <a:t>pergaminho, papel</a:t>
            </a:r>
            <a:r>
              <a:rPr lang="pt-PT" dirty="0" smtClean="0"/>
              <a:t>, digital, </a:t>
            </a:r>
            <a:r>
              <a:rPr lang="pt-PT" dirty="0" smtClean="0"/>
              <a:t>áudio, </a:t>
            </a:r>
            <a:r>
              <a:rPr lang="pt-PT" dirty="0" smtClean="0"/>
              <a:t>microfilme…)</a:t>
            </a:r>
          </a:p>
          <a:p>
            <a:pPr lvl="1"/>
            <a:r>
              <a:rPr lang="pt-PT" dirty="0" smtClean="0"/>
              <a:t>Funções de preservação</a:t>
            </a:r>
          </a:p>
          <a:p>
            <a:pPr lvl="1"/>
            <a:r>
              <a:rPr lang="pt-PT" dirty="0" smtClean="0"/>
              <a:t>Direcionado para o exterior com instrumentos de pesquisa e públicos específicos</a:t>
            </a:r>
            <a:r>
              <a:rPr lang="pt-PT" dirty="0" smtClean="0">
                <a:solidFill>
                  <a:schemeClr val="accent1"/>
                </a:solidFill>
              </a:rPr>
              <a:t>.</a:t>
            </a:r>
            <a:endParaRPr lang="pt-P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2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A situação da CM Évora</a:t>
            </a:r>
            <a:endParaRPr lang="pt-P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129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PT" dirty="0" smtClean="0"/>
              <a:t>Conclusões óbvias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Todos os Serviços produzem e fazem circular documentos (Arquivo Corrente)</a:t>
            </a:r>
          </a:p>
          <a:p>
            <a:r>
              <a:rPr lang="pt-PT" dirty="0" smtClean="0"/>
              <a:t>Não existe um “Serviço” (Seção, Divisão…) em que conste a palavra Arquivo</a:t>
            </a:r>
          </a:p>
          <a:p>
            <a:r>
              <a:rPr lang="pt-PT" dirty="0" smtClean="0"/>
              <a:t>A partir de dada altura os documentos começam a ser menos consultados e sem espaço disponível nos serviços produtores (Arquivo Intermédio)</a:t>
            </a:r>
          </a:p>
          <a:p>
            <a:r>
              <a:rPr lang="pt-PT" dirty="0" smtClean="0"/>
              <a:t>A documentação de valor histórico (toda ou em parte) pode estar até fora do Serviço Produtor (Arquivo Distrital de Évora)</a:t>
            </a:r>
            <a:r>
              <a:rPr lang="pt-PT" dirty="0" smtClean="0">
                <a:solidFill>
                  <a:schemeClr val="accent1"/>
                </a:solidFill>
              </a:rPr>
              <a:t>.</a:t>
            </a:r>
            <a:endParaRPr lang="pt-P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5"/>
            <a:ext cx="8352928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6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pp_sortorder xmlns="705053cc-67ca-4c9d-a578-dfb48c7653e1">0</mpp_sortorder>
    <mpp_enabled xmlns="705053cc-67ca-4c9d-a578-dfb48c7653e1">true</mpp_enabled>
    <RelatedPages xmlns="ae670e21-0763-4b84-90d5-9620994e23da">
      <Value>4</Value>
    </RelatedPage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PP Associated Document" ma:contentTypeID="0x010100631E6E444FCF44FD80F8A8E980BF2F7E0073D1C18015C353499EC78FFFE7E97D26" ma:contentTypeVersion="2" ma:contentTypeDescription="Criar um novo documento." ma:contentTypeScope="" ma:versionID="ac9f407eb2d08513ab24502196efb810">
  <xsd:schema xmlns:xsd="http://www.w3.org/2001/XMLSchema" xmlns:xs="http://www.w3.org/2001/XMLSchema" xmlns:p="http://schemas.microsoft.com/office/2006/metadata/properties" xmlns:ns2="705053cc-67ca-4c9d-a578-dfb48c7653e1" xmlns:ns3="ae670e21-0763-4b84-90d5-9620994e23da" targetNamespace="http://schemas.microsoft.com/office/2006/metadata/properties" ma:root="true" ma:fieldsID="156f1dc156b76298d06f931f88495da5" ns2:_="" ns3:_="">
    <xsd:import namespace="705053cc-67ca-4c9d-a578-dfb48c7653e1"/>
    <xsd:import namespace="ae670e21-0763-4b84-90d5-9620994e23da"/>
    <xsd:element name="properties">
      <xsd:complexType>
        <xsd:sequence>
          <xsd:element name="documentManagement">
            <xsd:complexType>
              <xsd:all>
                <xsd:element ref="ns2:mpp_sortorder"/>
                <xsd:element ref="ns2:mpp_enabled" minOccurs="0"/>
                <xsd:element ref="ns3:RelatedPag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5053cc-67ca-4c9d-a578-dfb48c7653e1" elementFormDefault="qualified">
    <xsd:import namespace="http://schemas.microsoft.com/office/2006/documentManagement/types"/>
    <xsd:import namespace="http://schemas.microsoft.com/office/infopath/2007/PartnerControls"/>
    <xsd:element name="mpp_sortorder" ma:index="8" ma:displayName="Sort Order" ma:decimals="0" ma:default="0" ma:description="Ordem" ma:internalName="mpp_sortorder">
      <xsd:simpleType>
        <xsd:restriction base="dms:Number"/>
      </xsd:simpleType>
    </xsd:element>
    <xsd:element name="mpp_enabled" ma:index="9" nillable="true" ma:displayName="Enabled" ma:default="0" ma:description="Activo" ma:internalName="mpp_enabl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70e21-0763-4b84-90d5-9620994e23da" elementFormDefault="qualified">
    <xsd:import namespace="http://schemas.microsoft.com/office/2006/documentManagement/types"/>
    <xsd:import namespace="http://schemas.microsoft.com/office/infopath/2007/PartnerControls"/>
    <xsd:element name="RelatedPages" ma:index="10" nillable="true" ma:displayName="RelatedPages" ma:list="{b0f1461f-4665-443e-939c-a0fd4ccc6f2d}" ma:internalName="RelatedPages" ma:showField="Title" ma:web="014ed860-83e0-4338-98ca-32d6605986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792CDD-C69C-45F0-B4C9-254197988977}"/>
</file>

<file path=customXml/itemProps2.xml><?xml version="1.0" encoding="utf-8"?>
<ds:datastoreItem xmlns:ds="http://schemas.openxmlformats.org/officeDocument/2006/customXml" ds:itemID="{A87984EA-9F0A-4A9B-B094-57723A91B3E2}"/>
</file>

<file path=customXml/itemProps3.xml><?xml version="1.0" encoding="utf-8"?>
<ds:datastoreItem xmlns:ds="http://schemas.openxmlformats.org/officeDocument/2006/customXml" ds:itemID="{27E1E378-A8D9-4F72-87DF-173DD4AC6480}"/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623</Words>
  <Application>Microsoft Office PowerPoint</Application>
  <PresentationFormat>Apresentação no Ecrã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Tema do Office</vt:lpstr>
      <vt:lpstr>Função e Importância Cultural dos Arquivos Municipais</vt:lpstr>
      <vt:lpstr>Arquivos Municipais</vt:lpstr>
      <vt:lpstr>Papel versus digital</vt:lpstr>
      <vt:lpstr>A teoria das “3 Idades”</vt:lpstr>
      <vt:lpstr>A teoria das “3 Idades”</vt:lpstr>
      <vt:lpstr>A teoria das “3 Idades”</vt:lpstr>
      <vt:lpstr>A situação da CM Évora</vt:lpstr>
      <vt:lpstr>Conclusões óbvias</vt:lpstr>
      <vt:lpstr>Apresentação do PowerPoint</vt:lpstr>
      <vt:lpstr>O Arquivo Municipal - I</vt:lpstr>
      <vt:lpstr>O Arquivo Municipal - II</vt:lpstr>
      <vt:lpstr>O Arquivo Municipal - III</vt:lpstr>
      <vt:lpstr>O Arquivo Municipal - IV</vt:lpstr>
      <vt:lpstr>Rede de Arquivos Municipais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Função e Importância dos Arquivos Municipais</dc:title>
  <dc:creator>Pedro Pereira</dc:creator>
  <cp:lastModifiedBy>Pedro Pereira</cp:lastModifiedBy>
  <cp:revision>28</cp:revision>
  <dcterms:created xsi:type="dcterms:W3CDTF">2013-01-22T17:02:51Z</dcterms:created>
  <dcterms:modified xsi:type="dcterms:W3CDTF">2013-03-08T10:58:14Z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0x010100631E6E444FCF44FD80F8A8E980BF2F7E0073D1C18015C353499EC78FFFE7E97D26</vt:lpwstr>
  </property>
</Properties>
</file>